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7"/>
  </p:notesMasterIdLst>
  <p:handoutMasterIdLst>
    <p:handoutMasterId r:id="rId38"/>
  </p:handoutMasterIdLst>
  <p:sldIdLst>
    <p:sldId id="256" r:id="rId3"/>
    <p:sldId id="316" r:id="rId4"/>
    <p:sldId id="317" r:id="rId5"/>
    <p:sldId id="318" r:id="rId6"/>
    <p:sldId id="321" r:id="rId7"/>
    <p:sldId id="357" r:id="rId8"/>
    <p:sldId id="323" r:id="rId9"/>
    <p:sldId id="324" r:id="rId10"/>
    <p:sldId id="325" r:id="rId11"/>
    <p:sldId id="326" r:id="rId12"/>
    <p:sldId id="348" r:id="rId13"/>
    <p:sldId id="356" r:id="rId14"/>
    <p:sldId id="353" r:id="rId15"/>
    <p:sldId id="328" r:id="rId16"/>
    <p:sldId id="341" r:id="rId17"/>
    <p:sldId id="351" r:id="rId18"/>
    <p:sldId id="340" r:id="rId19"/>
    <p:sldId id="352" r:id="rId20"/>
    <p:sldId id="343" r:id="rId21"/>
    <p:sldId id="346" r:id="rId22"/>
    <p:sldId id="342" r:id="rId23"/>
    <p:sldId id="347" r:id="rId24"/>
    <p:sldId id="350" r:id="rId25"/>
    <p:sldId id="334" r:id="rId26"/>
    <p:sldId id="335" r:id="rId27"/>
    <p:sldId id="336" r:id="rId28"/>
    <p:sldId id="355" r:id="rId29"/>
    <p:sldId id="354" r:id="rId30"/>
    <p:sldId id="338" r:id="rId31"/>
    <p:sldId id="313" r:id="rId32"/>
    <p:sldId id="314" r:id="rId33"/>
    <p:sldId id="345" r:id="rId34"/>
    <p:sldId id="339" r:id="rId35"/>
    <p:sldId id="32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16"/>
            <p14:sldId id="317"/>
            <p14:sldId id="318"/>
            <p14:sldId id="321"/>
            <p14:sldId id="357"/>
            <p14:sldId id="323"/>
            <p14:sldId id="324"/>
          </p14:sldIdLst>
        </p14:section>
        <p14:section name="Our work" id="{B022AD40-F095-4D34-B68E-1559EE7EBF86}">
          <p14:sldIdLst>
            <p14:sldId id="325"/>
            <p14:sldId id="326"/>
            <p14:sldId id="348"/>
            <p14:sldId id="356"/>
            <p14:sldId id="353"/>
            <p14:sldId id="328"/>
            <p14:sldId id="341"/>
            <p14:sldId id="351"/>
            <p14:sldId id="340"/>
            <p14:sldId id="352"/>
            <p14:sldId id="343"/>
            <p14:sldId id="346"/>
            <p14:sldId id="342"/>
            <p14:sldId id="347"/>
            <p14:sldId id="350"/>
          </p14:sldIdLst>
        </p14:section>
        <p14:section name="New Scheduler" id="{72CF4C10-202F-4CD7-87B1-D2A9B4F354E8}">
          <p14:sldIdLst>
            <p14:sldId id="334"/>
            <p14:sldId id="335"/>
            <p14:sldId id="336"/>
            <p14:sldId id="355"/>
            <p14:sldId id="354"/>
            <p14:sldId id="338"/>
          </p14:sldIdLst>
        </p14:section>
        <p14:section name="Hidden" id="{FCB711A0-DC27-4674-80F4-C1CB45E584A3}">
          <p14:sldIdLst>
            <p14:sldId id="313"/>
            <p14:sldId id="314"/>
            <p14:sldId id="345"/>
            <p14:sldId id="339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DAEC"/>
    <a:srgbClr val="42BBDD"/>
    <a:srgbClr val="00A6D6"/>
    <a:srgbClr val="D6320B"/>
    <a:srgbClr val="D69C0B"/>
    <a:srgbClr val="AEE2F0"/>
    <a:srgbClr val="D1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2" autoAdjust="0"/>
    <p:restoredTop sz="65805" autoAdjust="0"/>
  </p:normalViewPr>
  <p:slideViewPr>
    <p:cSldViewPr snapToGrid="0">
      <p:cViewPr>
        <p:scale>
          <a:sx n="100" d="100"/>
          <a:sy n="100" d="100"/>
        </p:scale>
        <p:origin x="912" y="3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36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20/05/2020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20/05/2020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variations does JLFP have with gang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794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912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09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468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4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4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0.png"/><Relationship Id="rId3" Type="http://schemas.openxmlformats.org/officeDocument/2006/relationships/image" Target="../media/image440.png"/><Relationship Id="rId7" Type="http://schemas.openxmlformats.org/officeDocument/2006/relationships/image" Target="../media/image48.png"/><Relationship Id="rId12" Type="http://schemas.openxmlformats.org/officeDocument/2006/relationships/image" Target="../media/image53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7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11" Type="http://schemas.openxmlformats.org/officeDocument/2006/relationships/image" Target="../media/image520.png"/><Relationship Id="rId5" Type="http://schemas.openxmlformats.org/officeDocument/2006/relationships/image" Target="../media/image46.png"/><Relationship Id="rId15" Type="http://schemas.openxmlformats.org/officeDocument/2006/relationships/image" Target="../media/image560.png"/><Relationship Id="rId10" Type="http://schemas.openxmlformats.org/officeDocument/2006/relationships/image" Target="../media/image510.png"/><Relationship Id="rId4" Type="http://schemas.openxmlformats.org/officeDocument/2006/relationships/image" Target="../media/image44.png"/><Relationship Id="rId9" Type="http://schemas.openxmlformats.org/officeDocument/2006/relationships/image" Target="../media/image500.png"/><Relationship Id="rId14" Type="http://schemas.openxmlformats.org/officeDocument/2006/relationships/image" Target="../media/image5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6.png"/><Relationship Id="rId3" Type="http://schemas.openxmlformats.org/officeDocument/2006/relationships/image" Target="../media/image440.png"/><Relationship Id="rId7" Type="http://schemas.openxmlformats.org/officeDocument/2006/relationships/image" Target="../media/image52.png"/><Relationship Id="rId12" Type="http://schemas.openxmlformats.org/officeDocument/2006/relationships/image" Target="../media/image650.png"/><Relationship Id="rId17" Type="http://schemas.openxmlformats.org/officeDocument/2006/relationships/image" Target="../media/image57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11" Type="http://schemas.openxmlformats.org/officeDocument/2006/relationships/image" Target="../media/image640.png"/><Relationship Id="rId5" Type="http://schemas.openxmlformats.org/officeDocument/2006/relationships/image" Target="../media/image50.png"/><Relationship Id="rId15" Type="http://schemas.openxmlformats.org/officeDocument/2006/relationships/image" Target="../media/image550.png"/><Relationship Id="rId10" Type="http://schemas.openxmlformats.org/officeDocument/2006/relationships/image" Target="../media/image630.png"/><Relationship Id="rId4" Type="http://schemas.openxmlformats.org/officeDocument/2006/relationships/image" Target="../media/image44.png"/><Relationship Id="rId9" Type="http://schemas.openxmlformats.org/officeDocument/2006/relationships/image" Target="../media/image54.png"/><Relationship Id="rId14" Type="http://schemas.openxmlformats.org/officeDocument/2006/relationships/image" Target="../media/image5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4.png"/><Relationship Id="rId18" Type="http://schemas.openxmlformats.org/officeDocument/2006/relationships/image" Target="../media/image70.png"/><Relationship Id="rId3" Type="http://schemas.openxmlformats.org/officeDocument/2006/relationships/image" Target="../media/image55.png"/><Relationship Id="rId21" Type="http://schemas.openxmlformats.org/officeDocument/2006/relationships/image" Target="../media/image210.png"/><Relationship Id="rId7" Type="http://schemas.openxmlformats.org/officeDocument/2006/relationships/image" Target="../media/image59.png"/><Relationship Id="rId12" Type="http://schemas.openxmlformats.org/officeDocument/2006/relationships/image" Target="../media/image130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8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230.png"/><Relationship Id="rId10" Type="http://schemas.openxmlformats.org/officeDocument/2006/relationships/image" Target="../media/image62.png"/><Relationship Id="rId19" Type="http://schemas.openxmlformats.org/officeDocument/2006/relationships/image" Target="../media/image180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5.png"/><Relationship Id="rId22" Type="http://schemas.openxmlformats.org/officeDocument/2006/relationships/image" Target="../media/image2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Scheduling Analysis of Limited-Preemptive 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Tasks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of May</a:t>
            </a:r>
            <a:r>
              <a:rPr lang="en-150" dirty="0"/>
              <a:t>, 2020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7991912" y="3777179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7991913" y="4211660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dirty="0"/>
                <a:t>Joan Marcè i Igual</a:t>
              </a:r>
              <a:endParaRPr lang="en-GB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6096000" y="3777179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6096000" y="4211660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analysis for limited-preemptive moldable gang tasks with schedule abstraction graph</a:t>
            </a:r>
          </a:p>
          <a:p>
            <a:r>
              <a:rPr lang="en-GB" noProof="0" dirty="0"/>
              <a:t>Propose a new scheduling algorithm to improve the schedulability of limited-preemptive 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11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5558241" y="2146427"/>
            <a:ext cx="2915192" cy="1395279"/>
            <a:chOff x="4543699" y="1910174"/>
            <a:chExt cx="2915192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543699" y="1910174"/>
              <a:ext cx="2915192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67538" y="3322932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742939" lvl="1" indent="-285750"/>
            <a:r>
              <a:rPr lang="en-GB" sz="1800" dirty="0"/>
              <a:t>Search for all possible schedules</a:t>
            </a:r>
          </a:p>
          <a:p>
            <a:pPr marL="742939" lvl="1" indent="-285750"/>
            <a:r>
              <a:rPr lang="en-GB" sz="1800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12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2443197" y="2832542"/>
            <a:ext cx="7305605" cy="325508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2443197" y="2551307"/>
            <a:ext cx="7305605" cy="449792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183623" cy="348320"/>
              <a:chOff x="1496131" y="2844922"/>
              <a:chExt cx="6183623" cy="348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2559992" y="2917368"/>
            <a:ext cx="7072015" cy="161291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451035" y="4423037"/>
            <a:ext cx="2533869" cy="1169585"/>
            <a:chOff x="451035" y="4423037"/>
            <a:chExt cx="2533869" cy="11695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edge</a:t>
              </a:r>
              <a:r>
                <a:rPr lang="en-GB" dirty="0"/>
                <a:t> is a different scheduler </a:t>
              </a:r>
              <a:r>
                <a:rPr lang="en-GB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7"/>
              <a:ext cx="1318233" cy="52325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8418490" y="4235504"/>
            <a:ext cx="3527103" cy="646331"/>
            <a:chOff x="8418490" y="4235504"/>
            <a:chExt cx="3527103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node</a:t>
              </a:r>
              <a:r>
                <a:rPr lang="en-GB" dirty="0"/>
                <a:t> is a different </a:t>
              </a:r>
              <a:r>
                <a:rPr lang="en-GB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0" y="4558670"/>
              <a:ext cx="1088841" cy="3067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838199" y="1375039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F688-124D-4173-B602-86A9128D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E5FC-0FFF-4922-8AE0-D0640504B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Adaptation of JLFP for gang tasks</a:t>
            </a:r>
          </a:p>
          <a:p>
            <a:r>
              <a:rPr lang="en-GB" dirty="0"/>
              <a:t>Changes required in SAG to model gang tasks</a:t>
            </a:r>
          </a:p>
          <a:p>
            <a:r>
              <a:rPr lang="en-GB" dirty="0"/>
              <a:t>Testing method</a:t>
            </a:r>
          </a:p>
          <a:p>
            <a:pPr lvl="1"/>
            <a:r>
              <a:rPr lang="en-GB" dirty="0"/>
              <a:t>Generate tasks</a:t>
            </a:r>
          </a:p>
          <a:p>
            <a:pPr lvl="1"/>
            <a:r>
              <a:rPr lang="en-GB" dirty="0"/>
              <a:t>Execute them without any variation and expect the same results as the simulator</a:t>
            </a:r>
          </a:p>
          <a:p>
            <a:r>
              <a:rPr lang="en-GB" dirty="0"/>
              <a:t>Issues identified</a:t>
            </a:r>
          </a:p>
          <a:p>
            <a:pPr lvl="1"/>
            <a:r>
              <a:rPr lang="en-GB" dirty="0"/>
              <a:t>The definition of certainly running jobs was not strict enough</a:t>
            </a:r>
          </a:p>
          <a:p>
            <a:pPr lvl="1"/>
            <a:r>
              <a:rPr lang="en-GB" dirty="0"/>
              <a:t>Precedence constraints is too pessimistic</a:t>
            </a:r>
          </a:p>
          <a:p>
            <a:pPr lvl="1"/>
            <a:r>
              <a:rPr lang="en-GB" dirty="0"/>
              <a:t>The first implementation of gang scheduling was too pessimistic. It is now fixed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A5AC-391C-4768-9B8D-182B1D63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834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How does JLFP work </a:t>
            </a:r>
            <a:r>
              <a:rPr lang="en-GB" noProof="0"/>
              <a:t>with gang?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pPr lvl="1"/>
            <a:r>
              <a:rPr lang="en-GB" noProof="0" dirty="0"/>
              <a:t>All the predecessors of a job must have finished before it can start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68AE-E15E-4A70-9844-7698C52D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42EC-D3A0-411F-9C4B-3B5B2A95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Generate gang task sets</a:t>
            </a:r>
          </a:p>
          <a:p>
            <a:r>
              <a:rPr lang="en-GB" dirty="0"/>
              <a:t>Make sure that they are schedulable without any variation by using a simulator</a:t>
            </a:r>
          </a:p>
          <a:p>
            <a:r>
              <a:rPr lang="en-GB" dirty="0"/>
              <a:t>Compare results with SAG results</a:t>
            </a:r>
          </a:p>
          <a:p>
            <a:pPr lvl="1"/>
            <a:r>
              <a:rPr lang="en-GB" dirty="0"/>
              <a:t>Without variation they should match exactly</a:t>
            </a:r>
          </a:p>
          <a:p>
            <a:pPr lvl="1"/>
            <a:r>
              <a:rPr lang="en-GB" dirty="0"/>
              <a:t>Used for testing of proper implementation</a:t>
            </a:r>
          </a:p>
          <a:p>
            <a:r>
              <a:rPr lang="en-GB" dirty="0"/>
              <a:t>Generate results with execution time variation and/or release jitter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360EF-4B1E-4BAA-B7BB-B37E6463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146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identified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B28F-A556-4378-A029-4266F3E0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State explosions</a:t>
            </a:r>
          </a:p>
          <a:p>
            <a:pPr lvl="1"/>
            <a:r>
              <a:rPr lang="en-GB" dirty="0"/>
              <a:t>Precedence constraints were ignored (bug in code)</a:t>
            </a:r>
          </a:p>
          <a:p>
            <a:pPr lvl="1"/>
            <a:r>
              <a:rPr lang="en-GB" dirty="0"/>
              <a:t>The new generated state was not entirely correct</a:t>
            </a:r>
          </a:p>
          <a:p>
            <a:r>
              <a:rPr lang="en-GB" dirty="0"/>
              <a:t>Sources of pessimism</a:t>
            </a:r>
          </a:p>
          <a:p>
            <a:pPr lvl="1"/>
            <a:r>
              <a:rPr lang="en-GB" dirty="0"/>
              <a:t>Precedence constraints of higher priority jobs were ignored</a:t>
            </a:r>
          </a:p>
          <a:p>
            <a:pPr lvl="1"/>
            <a:r>
              <a:rPr lang="en-GB" dirty="0"/>
              <a:t>The analysis was not using the fact that multiple cores may be released at once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212010-4FFB-4D46-9D16-15A14D9975B3}"/>
              </a:ext>
            </a:extLst>
          </p:cNvPr>
          <p:cNvGrpSpPr/>
          <p:nvPr/>
        </p:nvGrpSpPr>
        <p:grpSpPr>
          <a:xfrm>
            <a:off x="8246918" y="1902082"/>
            <a:ext cx="1524000" cy="1031618"/>
            <a:chOff x="8067675" y="2264032"/>
            <a:chExt cx="1524000" cy="10316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EB49A1-8F3B-4332-9951-2F40910119AF}"/>
                </a:ext>
              </a:extLst>
            </p:cNvPr>
            <p:cNvSpPr txBox="1"/>
            <p:nvPr/>
          </p:nvSpPr>
          <p:spPr>
            <a:xfrm>
              <a:off x="8477250" y="2595175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A6D6"/>
                  </a:solidFill>
                </a:rPr>
                <a:t>Fixed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0809D090-9AF4-4A1B-8AC0-7436D375F42D}"/>
                </a:ext>
              </a:extLst>
            </p:cNvPr>
            <p:cNvSpPr/>
            <p:nvPr/>
          </p:nvSpPr>
          <p:spPr>
            <a:xfrm>
              <a:off x="8067675" y="2264032"/>
              <a:ext cx="304800" cy="1031618"/>
            </a:xfrm>
            <a:prstGeom prst="rightBrace">
              <a:avLst/>
            </a:prstGeom>
            <a:noFill/>
            <a:ln w="19050">
              <a:solidFill>
                <a:srgbClr val="00A6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823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4" y="3095410"/>
            <a:ext cx="4772334" cy="237491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09"/>
            <a:ext cx="4772334" cy="2374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10"/>
            <a:ext cx="4772334" cy="2374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F3878F-18A7-449E-8B47-E824D80BE783}"/>
              </a:ext>
            </a:extLst>
          </p:cNvPr>
          <p:cNvSpPr txBox="1"/>
          <p:nvPr/>
        </p:nvSpPr>
        <p:spPr>
          <a:xfrm>
            <a:off x="638175" y="2238375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TODO: Change this image for the new one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39F31F8-7790-478C-B7C9-4DF5A0921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58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  <p:pic>
        <p:nvPicPr>
          <p:cNvPr id="9" name="gang_base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5"/>
            <a:ext cx="5772942" cy="4702081"/>
          </a:xfrm>
        </p:spPr>
      </p:pic>
      <p:pic>
        <p:nvPicPr>
          <p:cNvPr id="6" name="gang_mixed">
            <a:extLst>
              <a:ext uri="{FF2B5EF4-FFF2-40B4-BE49-F238E27FC236}">
                <a16:creationId xmlns:a16="http://schemas.microsoft.com/office/drawing/2014/main" id="{55D3FB1F-7C7D-49FF-89AF-D77E0776D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  <p:pic>
        <p:nvPicPr>
          <p:cNvPr id="5" name="gang_fix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4"/>
            <a:ext cx="5772942" cy="47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869862-BBAA-4DE2-BBCE-5E1B2E4F4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7746A4-2947-4750-9897-B8B02CD8C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96DC-D529-4595-BEC0-B540077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918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699556"/>
            <a:ext cx="5087383" cy="2337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698249"/>
            <a:ext cx="5093073" cy="2339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LPMRGS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E909-72F9-4C7A-B7CD-EC71A7D8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new scheduler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5C2AA-EA1B-420B-BC01-377644AE2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Tested on simulator</a:t>
            </a:r>
          </a:p>
          <a:p>
            <a:r>
              <a:rPr lang="en-GB" dirty="0"/>
              <a:t>We want to test it now with schedule abstraction graph to see if it performs better than JLFP under execution variation possibilities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F2ED9-FA04-442D-9AE5-F4B9389D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528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new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68D78-1293-4C85-B9CB-98DD2232D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Insert plot here comparing the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Gang scheduling is an interesting problem with a lot that can be done</a:t>
            </a:r>
          </a:p>
          <a:p>
            <a:r>
              <a:rPr lang="en-GB" dirty="0"/>
              <a:t>It is possible to define an analysis with SAG for gang</a:t>
            </a:r>
          </a:p>
          <a:p>
            <a:pPr lvl="1"/>
            <a:r>
              <a:rPr lang="en-GB" dirty="0"/>
              <a:t>The analysis is too pessimistic</a:t>
            </a:r>
          </a:p>
          <a:p>
            <a:pPr lvl="1"/>
            <a:r>
              <a:rPr lang="en-GB" dirty="0"/>
              <a:t>The issues have been identified, a fix is on the way</a:t>
            </a:r>
          </a:p>
          <a:p>
            <a:r>
              <a:rPr lang="en-GB" dirty="0"/>
              <a:t>Gang moldable properties have potential yet to be unlocked</a:t>
            </a:r>
            <a:endParaRPr lang="en-150"/>
          </a:p>
          <a:p>
            <a:r>
              <a:rPr lang="en-150"/>
              <a:t>Questions?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5" y="3201791"/>
            <a:ext cx="4772332" cy="2225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JLFP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9D76-4023-4C95-98B7-E2D77ED9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these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41A2-2B15-44A5-AF4A-E764845AF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pessimism in the SAG definition for:</a:t>
            </a:r>
          </a:p>
          <a:p>
            <a:pPr lvl="1"/>
            <a:r>
              <a:rPr lang="en-GB" dirty="0"/>
              <a:t>Precedence constraints</a:t>
            </a:r>
          </a:p>
          <a:p>
            <a:pPr lvl="1"/>
            <a:r>
              <a:rPr lang="en-GB" dirty="0"/>
              <a:t>Gang scheduling</a:t>
            </a:r>
          </a:p>
          <a:p>
            <a:r>
              <a:rPr lang="en-GB" dirty="0"/>
              <a:t>We can solve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36DFC-1AC2-4446-B344-C1AEAFEB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9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1203-3184-4727-A710-7B6616D9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Difficulties related to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763F-2D79-4342-88AF-4CDE15DDC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We have to consider all scenarios. </a:t>
            </a:r>
          </a:p>
          <a:p>
            <a:r>
              <a:rPr lang="en-GB" noProof="0" dirty="0"/>
              <a:t>The scheduler has to decide:</a:t>
            </a:r>
          </a:p>
          <a:p>
            <a:pPr lvl="1"/>
            <a:r>
              <a:rPr lang="en-GB" noProof="0" dirty="0"/>
              <a:t>When to release a job</a:t>
            </a:r>
          </a:p>
          <a:p>
            <a:pPr lvl="1"/>
            <a:r>
              <a:rPr lang="en-GB" noProof="0" dirty="0"/>
              <a:t>How many cores to assign to this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04C30-A3E3-4EB4-B4F2-6F34A7F6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70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  <a:p>
            <a:r>
              <a:rPr lang="en-GB" noProof="0" dirty="0"/>
              <a:t>Avoids overhead when loading initial data</a:t>
            </a:r>
          </a:p>
          <a:p>
            <a:r>
              <a:rPr lang="en-GB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4247" y="3267705"/>
            <a:ext cx="4168728" cy="2460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5814" y="3267259"/>
            <a:ext cx="4170242" cy="2461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62261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39588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  <a:p>
            <a:r>
              <a:rPr lang="en-GB" b="1" noProof="0" dirty="0"/>
              <a:t>Moldable</a:t>
            </a:r>
            <a:r>
              <a:rPr lang="en-GB" noProof="0" dirty="0"/>
              <a:t>: number of cores assigned </a:t>
            </a:r>
            <a:r>
              <a:rPr lang="en-GB" dirty="0"/>
              <a:t>when job is dispatched</a:t>
            </a:r>
            <a:endParaRPr lang="en-GB" noProof="0" dirty="0"/>
          </a:p>
          <a:p>
            <a:r>
              <a:rPr lang="en-GB" b="1" noProof="0" dirty="0"/>
              <a:t>Malleable</a:t>
            </a:r>
            <a:r>
              <a:rPr lang="en-GB" noProof="0" dirty="0"/>
              <a:t>: number of cores can change during runtime</a:t>
            </a:r>
            <a:endParaRPr lang="en-GB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8" name="cores_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  <p:pic>
        <p:nvPicPr>
          <p:cNvPr id="7" name="cores_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  <p:pic>
        <p:nvPicPr>
          <p:cNvPr id="12" name="cores_1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1686" cy="257217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29000"/>
            <a:ext cx="6966168" cy="257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31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3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3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4194495" y="6495633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4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1965435" y="6492874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[2]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199372" y="6231006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52FAB-C182-4EE4-9293-695C1BDAB1CE}"/>
              </a:ext>
            </a:extLst>
          </p:cNvPr>
          <p:cNvSpPr/>
          <p:nvPr/>
        </p:nvSpPr>
        <p:spPr>
          <a:xfrm>
            <a:off x="6431647" y="6514951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4049182" y="1607284"/>
            <a:ext cx="4093636" cy="595834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2400" dirty="0"/>
              <a:t>Introduced in HPC</a:t>
            </a:r>
            <a:r>
              <a:rPr lang="en-GB" sz="2400" baseline="30000" dirty="0"/>
              <a:t>[1]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9B6196-EB25-4684-96AE-5C8E99B2A5B7}"/>
              </a:ext>
            </a:extLst>
          </p:cNvPr>
          <p:cNvSpPr/>
          <p:nvPr/>
        </p:nvSpPr>
        <p:spPr>
          <a:xfrm>
            <a:off x="577057" y="2906456"/>
            <a:ext cx="3449273" cy="2763214"/>
          </a:xfrm>
          <a:prstGeom prst="roundRect">
            <a:avLst/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E7E9F-F284-4C25-909D-50A9F23070B4}"/>
              </a:ext>
            </a:extLst>
          </p:cNvPr>
          <p:cNvSpPr txBox="1"/>
          <p:nvPr/>
        </p:nvSpPr>
        <p:spPr>
          <a:xfrm>
            <a:off x="792565" y="3172505"/>
            <a:ext cx="2905161" cy="5426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Preemptive 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255BC-61DB-4069-B01E-04EEA83DBF44}"/>
              </a:ext>
            </a:extLst>
          </p:cNvPr>
          <p:cNvSpPr txBox="1"/>
          <p:nvPr/>
        </p:nvSpPr>
        <p:spPr>
          <a:xfrm>
            <a:off x="792565" y="3753602"/>
            <a:ext cx="3018255" cy="75973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Optimal rigid scheduler</a:t>
            </a:r>
          </a:p>
          <a:p>
            <a:r>
              <a:rPr lang="en-GB" dirty="0">
                <a:solidFill>
                  <a:schemeClr val="bg1"/>
                </a:solidFill>
              </a:rPr>
              <a:t>(DP-Fair)</a:t>
            </a:r>
            <a:r>
              <a:rPr lang="en-GB" baseline="300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9AA296-7D9E-4BE9-9401-B4AEEA4B24B1}"/>
              </a:ext>
            </a:extLst>
          </p:cNvPr>
          <p:cNvSpPr txBox="1"/>
          <p:nvPr/>
        </p:nvSpPr>
        <p:spPr>
          <a:xfrm>
            <a:off x="792566" y="4440303"/>
            <a:ext cx="3188226" cy="43413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Moldable scheduler</a:t>
            </a:r>
            <a:r>
              <a:rPr lang="en-GB" baseline="30000" dirty="0">
                <a:solidFill>
                  <a:schemeClr val="bg1"/>
                </a:solidFill>
              </a:rPr>
              <a:t>[3]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47700-7233-43F9-ACEC-173A08A0C5A9}"/>
              </a:ext>
            </a:extLst>
          </p:cNvPr>
          <p:cNvSpPr txBox="1"/>
          <p:nvPr/>
        </p:nvSpPr>
        <p:spPr>
          <a:xfrm>
            <a:off x="792566" y="4880837"/>
            <a:ext cx="3188226" cy="43413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Scheduling tests for JLFP</a:t>
            </a:r>
            <a:r>
              <a:rPr lang="en-GB" baseline="30000" dirty="0">
                <a:solidFill>
                  <a:schemeClr val="bg1"/>
                </a:solidFill>
              </a:rPr>
              <a:t>[4]</a:t>
            </a:r>
            <a:r>
              <a:rPr lang="en-GB" dirty="0">
                <a:solidFill>
                  <a:schemeClr val="bg1"/>
                </a:solidFill>
              </a:rPr>
              <a:t> and EDF</a:t>
            </a:r>
            <a:r>
              <a:rPr lang="en-GB" baseline="30000" dirty="0">
                <a:solidFill>
                  <a:schemeClr val="bg1"/>
                </a:solidFill>
              </a:rPr>
              <a:t>[5]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6426881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42" name="Bundled">
            <a:extLst>
              <a:ext uri="{FF2B5EF4-FFF2-40B4-BE49-F238E27FC236}">
                <a16:creationId xmlns:a16="http://schemas.microsoft.com/office/drawing/2014/main" id="{43CD8C2C-82BB-4AB1-85F3-631BE56A3F4F}"/>
              </a:ext>
            </a:extLst>
          </p:cNvPr>
          <p:cNvGrpSpPr/>
          <p:nvPr/>
        </p:nvGrpSpPr>
        <p:grpSpPr>
          <a:xfrm>
            <a:off x="8421220" y="2906456"/>
            <a:ext cx="3449273" cy="2763214"/>
            <a:chOff x="3485720" y="1873068"/>
            <a:chExt cx="4093636" cy="260084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D026B01-8D4A-43DD-BAE2-C641AB146EC0}"/>
                </a:ext>
              </a:extLst>
            </p:cNvPr>
            <p:cNvSpPr/>
            <p:nvPr/>
          </p:nvSpPr>
          <p:spPr>
            <a:xfrm>
              <a:off x="3485720" y="1873068"/>
              <a:ext cx="4093636" cy="2600848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A28737-8C8E-4017-8091-B3D285FDBFD4}"/>
                </a:ext>
              </a:extLst>
            </p:cNvPr>
            <p:cNvSpPr txBox="1"/>
            <p:nvPr/>
          </p:nvSpPr>
          <p:spPr>
            <a:xfrm>
              <a:off x="3607266" y="2123484"/>
              <a:ext cx="3716321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Bundled scheduling</a:t>
              </a:r>
              <a:r>
                <a:rPr lang="en-GB" sz="2400" baseline="30000" dirty="0">
                  <a:solidFill>
                    <a:schemeClr val="bg1"/>
                  </a:solidFill>
                </a:rPr>
                <a:t>[6]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255747-4DBC-4E95-BB2A-CB00701F26C3}"/>
                </a:ext>
              </a:extLst>
            </p:cNvPr>
            <p:cNvSpPr txBox="1"/>
            <p:nvPr/>
          </p:nvSpPr>
          <p:spPr>
            <a:xfrm>
              <a:off x="3741487" y="2670436"/>
              <a:ext cx="3582099" cy="71508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Gang tasks with precedence constraints</a:t>
              </a:r>
              <a:endParaRPr lang="en-GB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79A873-BF66-4863-8E01-0443CB16C390}"/>
              </a:ext>
            </a:extLst>
          </p:cNvPr>
          <p:cNvGrpSpPr/>
          <p:nvPr/>
        </p:nvGrpSpPr>
        <p:grpSpPr>
          <a:xfrm>
            <a:off x="4499139" y="2906456"/>
            <a:ext cx="3449273" cy="2763214"/>
            <a:chOff x="3485720" y="1873068"/>
            <a:chExt cx="4093636" cy="2600848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7B0CF5-8F32-45E4-9342-F9ECFBB328BB}"/>
                </a:ext>
              </a:extLst>
            </p:cNvPr>
            <p:cNvSpPr/>
            <p:nvPr/>
          </p:nvSpPr>
          <p:spPr>
            <a:xfrm>
              <a:off x="3485720" y="1873068"/>
              <a:ext cx="4093636" cy="2600848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A21CC6-CC8C-4DA2-8901-924862846539}"/>
                </a:ext>
              </a:extLst>
            </p:cNvPr>
            <p:cNvSpPr txBox="1"/>
            <p:nvPr/>
          </p:nvSpPr>
          <p:spPr>
            <a:xfrm>
              <a:off x="3741487" y="2123484"/>
              <a:ext cx="3447878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Non-preemptive</a:t>
              </a:r>
            </a:p>
          </p:txBody>
        </p:sp>
      </p:grpSp>
      <p:pic>
        <p:nvPicPr>
          <p:cNvPr id="28" name="Picture 27" descr="A picture containing looking, sitting, black, table&#10;&#10;Description automatically generated">
            <a:extLst>
              <a:ext uri="{FF2B5EF4-FFF2-40B4-BE49-F238E27FC236}">
                <a16:creationId xmlns:a16="http://schemas.microsoft.com/office/drawing/2014/main" id="{54E9BDD8-62BE-4EBA-9FB5-A120423AB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098" y="3943430"/>
            <a:ext cx="3278276" cy="13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6" grpId="0" animBg="1"/>
      <p:bldP spid="11" grpId="0"/>
      <p:bldP spid="13" grpId="0"/>
      <p:bldP spid="14" grpId="0"/>
      <p:bldP spid="15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42" y="1597572"/>
            <a:ext cx="11208316" cy="41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258538"/>
            <a:ext cx="7039062" cy="254396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58538"/>
            <a:ext cx="7039062" cy="254396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58538"/>
            <a:ext cx="7039062" cy="2543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2670821" y="58025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261" y="3786164"/>
            <a:ext cx="4003964" cy="148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2087</Words>
  <Application>Microsoft Office PowerPoint</Application>
  <PresentationFormat>Widescreen</PresentationFormat>
  <Paragraphs>659</Paragraphs>
  <Slides>34</Slides>
  <Notes>21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Office Theme</vt:lpstr>
      <vt:lpstr>Scheduling Analysis of Limited-Preemptive Moldable Gang Tasks</vt:lpstr>
      <vt:lpstr>What is gang?</vt:lpstr>
      <vt:lpstr>Why gang?</vt:lpstr>
      <vt:lpstr>Why gang?</vt:lpstr>
      <vt:lpstr>Types of gang</vt:lpstr>
      <vt:lpstr>Previous work</vt:lpstr>
      <vt:lpstr>Bundled scheduling  vs Limited-Preemptive</vt:lpstr>
      <vt:lpstr>Bundled scheduling  vs Limited-Preemptive</vt:lpstr>
      <vt:lpstr>Our work</vt:lpstr>
      <vt:lpstr>Project goals</vt:lpstr>
      <vt:lpstr>Scheduling analysis state of the art </vt:lpstr>
      <vt:lpstr>Schedule abstraction graph</vt:lpstr>
      <vt:lpstr>SAG for gang tasks</vt:lpstr>
      <vt:lpstr>How does JLFP work with gang?</vt:lpstr>
      <vt:lpstr>SAG analysis changes for gang</vt:lpstr>
      <vt:lpstr>SAG evaluation</vt:lpstr>
      <vt:lpstr>Primary results</vt:lpstr>
      <vt:lpstr>Issues identified</vt:lpstr>
      <vt:lpstr>Pessimism in precedence constraints</vt:lpstr>
      <vt:lpstr>Pessimism in precedence constraints</vt:lpstr>
      <vt:lpstr>Pessimism in cores released</vt:lpstr>
      <vt:lpstr>Pessimism in cores released</vt:lpstr>
      <vt:lpstr>Pessimism in cores released</vt:lpstr>
      <vt:lpstr>New scheduler</vt:lpstr>
      <vt:lpstr>New Scheduler</vt:lpstr>
      <vt:lpstr>New Scheduler</vt:lpstr>
      <vt:lpstr>Testing new scheduler </vt:lpstr>
      <vt:lpstr>Results JLFP vs new scheduler</vt:lpstr>
      <vt:lpstr>Conclusions</vt:lpstr>
      <vt:lpstr>Scheduling Analysis </vt:lpstr>
      <vt:lpstr>How does SAG work?</vt:lpstr>
      <vt:lpstr>Results method</vt:lpstr>
      <vt:lpstr>Why these results?</vt:lpstr>
      <vt:lpstr>Difficulties related to SAG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Marcè Igual</cp:lastModifiedBy>
  <cp:revision>78</cp:revision>
  <dcterms:created xsi:type="dcterms:W3CDTF">2020-05-19T11:12:13Z</dcterms:created>
  <dcterms:modified xsi:type="dcterms:W3CDTF">2020-05-20T16:06:07Z</dcterms:modified>
</cp:coreProperties>
</file>